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728AFE-7A81-4959-B2AF-F9CE30EE94C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2475F7B-89D0-41D4-A9DF-A05A996694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4EE680EC-B028-47E7-AA9C-BDC59C8FCFC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664881-B75F-4EDA-A019-29916322B43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161D08C-761B-42BD-9418-D6DDE3C44C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CD4E308-DB5E-46A2-8459-B0535F46964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3EE3427-5DB0-4992-B953-4D39F0AD84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EFA4A48-D710-4DE7-B9B8-0F318ADE49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ytuł i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46DE16A-D473-44EB-9E00-A099184C186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9F238BE-F09D-459F-8FED-A9C570E0BE4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E265B670-7215-4F5A-B7CA-5CDF2A7851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792080" y="4800600"/>
            <a:ext cx="5486040" cy="56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792080" y="61344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792080" y="5366880"/>
            <a:ext cx="5486040" cy="804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1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1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2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3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dt" idx="28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ftr" idx="29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sldNum" idx="30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</a:rPr>
              <a:t>Kliknij, aby edytować format tekstu tytułu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</a:rPr>
              <a:t>Kliknij, aby edytować format tekstu konspektu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</a:rPr>
              <a:t>Drugi poziom konspektu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Trzeci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Czwarty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Piąty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Szósty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Siódmy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32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8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8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11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1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dt" idx="31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ftr" idx="32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8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8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629400" y="274320"/>
            <a:ext cx="2057040" cy="585180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b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274320"/>
            <a:ext cx="6018840" cy="585180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8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8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129760"/>
            <a:ext cx="7772040" cy="14702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dt" idx="10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11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12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</a:rPr>
              <a:t>Kliknij, aby edytować format tekstu konspektu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</a:rPr>
              <a:t>Drugi poziom konspektu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Trzeci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Czwarty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Piąty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Szósty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Siódmy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8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8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4000" spc="-1" strike="noStrike" cap="all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2160" y="2906280"/>
            <a:ext cx="7772040" cy="15001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16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17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18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8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8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47600" y="1600200"/>
            <a:ext cx="403884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8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8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19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ftr" idx="20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sldNum" idx="21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534680"/>
            <a:ext cx="4039560" cy="6397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560" cy="39513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16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16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16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16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646160" y="1534680"/>
            <a:ext cx="4040280" cy="6397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646160" y="2174760"/>
            <a:ext cx="4040280" cy="39513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16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16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16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16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dt" idx="22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ftr" idx="23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sldNum" idx="24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dt" idx="25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ftr" idx="26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sldNum" idx="27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</a:rPr>
              <a:t>Kliknij, aby edytować format tekstu konspektu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</a:rPr>
              <a:t>Drugi poziom konspektu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Trzeci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Czwarty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Piąty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Szósty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Siódmy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0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383920"/>
            <a:ext cx="7772040" cy="14702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7200" spc="-1" strike="noStrike">
                <a:solidFill>
                  <a:srgbClr val="8c1504"/>
                </a:solidFill>
                <a:latin typeface="Jost"/>
                <a:ea typeface="SimSun"/>
              </a:rPr>
              <a:t>Podstawy</a:t>
            </a:r>
            <a:br>
              <a:rPr sz="7200"/>
            </a:br>
            <a:r>
              <a:rPr b="0" lang="pl-PL" sz="7200" spc="-1" strike="noStrike">
                <a:solidFill>
                  <a:srgbClr val="8c1504"/>
                </a:solidFill>
                <a:latin typeface="Jost"/>
                <a:ea typeface="SimSun"/>
              </a:rPr>
              <a:t>typografii</a:t>
            </a:r>
            <a:endParaRPr b="0" lang="pl-PL" sz="7200" spc="-1" strike="noStrike">
              <a:solidFill>
                <a:schemeClr val="dk1"/>
              </a:solidFill>
              <a:latin typeface="Jo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Wersaliki i kapitaliki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85" name="Obraz1" descr=""/>
          <p:cNvPicPr/>
          <p:nvPr/>
        </p:nvPicPr>
        <p:blipFill>
          <a:blip r:embed="rId1"/>
          <a:stretch/>
        </p:blipFill>
        <p:spPr>
          <a:xfrm>
            <a:off x="514440" y="169344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Szeryfy…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87" name="Obraz2" descr=""/>
          <p:cNvPicPr/>
          <p:nvPr/>
        </p:nvPicPr>
        <p:blipFill>
          <a:blip r:embed="rId1"/>
          <a:stretch/>
        </p:blipFill>
        <p:spPr>
          <a:xfrm>
            <a:off x="514440" y="169344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…</a:t>
            </a: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albo ich brak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89" name="Obraz1" descr=""/>
          <p:cNvPicPr/>
          <p:nvPr/>
        </p:nvPicPr>
        <p:blipFill>
          <a:blip r:embed="rId1"/>
          <a:stretch/>
        </p:blipFill>
        <p:spPr>
          <a:xfrm>
            <a:off x="514440" y="174888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«sans-serif» c.d.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91" name="Obraz1" descr=""/>
          <p:cNvPicPr/>
          <p:nvPr/>
        </p:nvPicPr>
        <p:blipFill>
          <a:blip r:embed="rId1"/>
          <a:stretch/>
        </p:blipFill>
        <p:spPr>
          <a:xfrm>
            <a:off x="514440" y="172224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Definicje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3f2705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rgbClr val="3f2705"/>
                </a:solidFill>
                <a:latin typeface="Jost"/>
                <a:ea typeface="SimSun"/>
              </a:rPr>
              <a:t>Italik – pochyła odmiana pisma mająca stylistyczny charakter pisma odręcznego.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3f2705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rgbClr val="3f2705"/>
                </a:solidFill>
                <a:latin typeface="Jost"/>
                <a:ea typeface="SimSun"/>
              </a:rPr>
              <a:t>Kursywa – pochylona odmiana pisma.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Italik i kursywa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95" name="Obraz1" descr=""/>
          <p:cNvPicPr/>
          <p:nvPr/>
        </p:nvPicPr>
        <p:blipFill>
          <a:blip r:embed="rId1"/>
          <a:stretch/>
        </p:blipFill>
        <p:spPr>
          <a:xfrm>
            <a:off x="514440" y="179388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Linie pisma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97" name="Obraz2" descr=""/>
          <p:cNvPicPr/>
          <p:nvPr/>
        </p:nvPicPr>
        <p:blipFill>
          <a:blip r:embed="rId1"/>
          <a:stretch/>
        </p:blipFill>
        <p:spPr>
          <a:xfrm>
            <a:off x="514440" y="172224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Linia bazowa pod mikroskopem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99" name="Obraz1" descr=""/>
          <p:cNvPicPr/>
          <p:nvPr/>
        </p:nvPicPr>
        <p:blipFill>
          <a:blip r:embed="rId1"/>
          <a:stretch/>
        </p:blipFill>
        <p:spPr>
          <a:xfrm>
            <a:off x="514440" y="175392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Oko jest sędzią ostatecznym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101" name="Obraz2" descr=""/>
          <p:cNvPicPr/>
          <p:nvPr/>
        </p:nvPicPr>
        <p:blipFill>
          <a:blip r:embed="rId1"/>
          <a:stretch/>
        </p:blipFill>
        <p:spPr>
          <a:xfrm>
            <a:off x="514440" y="176544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Oko jest sędzią ostatecznym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103" name="Obraz1" descr=""/>
          <p:cNvPicPr/>
          <p:nvPr/>
        </p:nvPicPr>
        <p:blipFill>
          <a:blip r:embed="rId1"/>
          <a:stretch/>
        </p:blipFill>
        <p:spPr>
          <a:xfrm>
            <a:off x="514440" y="169344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Definicje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3f2705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rgbClr val="3f2705"/>
                </a:solidFill>
                <a:latin typeface="Jost"/>
                <a:ea typeface="SimSun"/>
              </a:rPr>
              <a:t>Czcionka – 1. prostopadłościan </a:t>
            </a:r>
            <a:br>
              <a:rPr sz="3200"/>
            </a:br>
            <a:r>
              <a:rPr b="0" lang="pl-PL" sz="3200" spc="-1" strike="noStrike">
                <a:solidFill>
                  <a:srgbClr val="3f2705"/>
                </a:solidFill>
                <a:latin typeface="Jost"/>
                <a:ea typeface="SimSun"/>
              </a:rPr>
              <a:t>z odwróconą literą lub znakiem drukarskim, dającymi w druku odbitkę tej litery lub znaku; 2. kształt i wielkość liter w druku.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3f2705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rgbClr val="3f2705"/>
                </a:solidFill>
                <a:latin typeface="Jost"/>
                <a:ea typeface="SimSun"/>
              </a:rPr>
              <a:t>Font – rodzaj pisma dla komputera lub drukarki.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Interlinia (leading)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105" name="Obraz1" descr=""/>
          <p:cNvPicPr/>
          <p:nvPr/>
        </p:nvPicPr>
        <p:blipFill>
          <a:blip r:embed="rId1"/>
          <a:stretch/>
        </p:blipFill>
        <p:spPr>
          <a:xfrm>
            <a:off x="514440" y="169344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Światło (tracking)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107" name="Obraz1" descr=""/>
          <p:cNvPicPr/>
          <p:nvPr/>
        </p:nvPicPr>
        <p:blipFill>
          <a:blip r:embed="rId1"/>
          <a:stretch/>
        </p:blipFill>
        <p:spPr>
          <a:xfrm>
            <a:off x="514440" y="172224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Światło jako wyróżnik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109" name="Obraz1" descr=""/>
          <p:cNvPicPr/>
          <p:nvPr/>
        </p:nvPicPr>
        <p:blipFill>
          <a:blip r:embed="rId1"/>
          <a:stretch/>
        </p:blipFill>
        <p:spPr>
          <a:xfrm>
            <a:off x="514440" y="172224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Kerning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111" name="Obraz1" descr=""/>
          <p:cNvPicPr/>
          <p:nvPr/>
        </p:nvPicPr>
        <p:blipFill>
          <a:blip r:embed="rId1"/>
          <a:stretch/>
        </p:blipFill>
        <p:spPr>
          <a:xfrm>
            <a:off x="514440" y="176544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Kerning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113" name="Obraz1" descr=""/>
          <p:cNvPicPr/>
          <p:nvPr/>
        </p:nvPicPr>
        <p:blipFill>
          <a:blip r:embed="rId1"/>
          <a:stretch/>
        </p:blipFill>
        <p:spPr>
          <a:xfrm>
            <a:off x="514440" y="177372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Kerning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115" name="Obraz1" descr=""/>
          <p:cNvPicPr/>
          <p:nvPr/>
        </p:nvPicPr>
        <p:blipFill>
          <a:blip r:embed="rId1"/>
          <a:stretch/>
        </p:blipFill>
        <p:spPr>
          <a:xfrm>
            <a:off x="514440" y="177048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Ligatury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117" name="Obraz1" descr=""/>
          <p:cNvPicPr/>
          <p:nvPr/>
        </p:nvPicPr>
        <p:blipFill>
          <a:blip r:embed="rId1"/>
          <a:stretch/>
        </p:blipFill>
        <p:spPr>
          <a:xfrm>
            <a:off x="514440" y="176544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Ligatury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119" name="Obraz1" descr=""/>
          <p:cNvPicPr/>
          <p:nvPr/>
        </p:nvPicPr>
        <p:blipFill>
          <a:blip r:embed="rId1"/>
          <a:stretch/>
        </p:blipFill>
        <p:spPr>
          <a:xfrm>
            <a:off x="514440" y="177372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Abrewiatury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121" name="Obraz1" descr=""/>
          <p:cNvPicPr/>
          <p:nvPr/>
        </p:nvPicPr>
        <p:blipFill>
          <a:blip r:embed="rId1"/>
          <a:stretch/>
        </p:blipFill>
        <p:spPr>
          <a:xfrm>
            <a:off x="514440" y="172512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Cyfry zwykłe i nautyczne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123" name="Obraz1" descr=""/>
          <p:cNvPicPr/>
          <p:nvPr/>
        </p:nvPicPr>
        <p:blipFill>
          <a:blip r:embed="rId1"/>
          <a:stretch/>
        </p:blipFill>
        <p:spPr>
          <a:xfrm>
            <a:off x="514440" y="174564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Obraz1" descr=""/>
          <p:cNvPicPr/>
          <p:nvPr/>
        </p:nvPicPr>
        <p:blipFill>
          <a:blip r:embed="rId1"/>
          <a:stretch/>
        </p:blipFill>
        <p:spPr>
          <a:xfrm>
            <a:off x="-304920" y="414720"/>
            <a:ext cx="9753120" cy="60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Kilka znaków wartych uwagi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125" name="Obraz1" descr=""/>
          <p:cNvPicPr/>
          <p:nvPr/>
        </p:nvPicPr>
        <p:blipFill>
          <a:blip r:embed="rId1"/>
          <a:stretch/>
        </p:blipFill>
        <p:spPr>
          <a:xfrm>
            <a:off x="514440" y="172512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raz1" descr=""/>
          <p:cNvPicPr/>
          <p:nvPr/>
        </p:nvPicPr>
        <p:blipFill>
          <a:blip r:embed="rId1"/>
          <a:stretch/>
        </p:blipFill>
        <p:spPr>
          <a:xfrm>
            <a:off x="-87480" y="773280"/>
            <a:ext cx="9318960" cy="531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Definicje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3f2705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rgbClr val="3f2705"/>
                </a:solidFill>
                <a:latin typeface="Jost"/>
                <a:ea typeface="SimSun"/>
              </a:rPr>
              <a:t>Krój pisma – kształt czcionki w danym typie pisma. Znaki tego samego kroju posiadają m.in. jednolite proporcje, rytm i szeryfy.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3f2705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rgbClr val="3f2705"/>
                </a:solidFill>
                <a:latin typeface="Jost"/>
                <a:ea typeface="SimSun"/>
              </a:rPr>
              <a:t>Odmiana pisma – wizualnie spójny komplet znaków danego kroju odróżniający się od pozostałych odmian określonymi parametrami takimi jak np. pochylenie czy grubość.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Kroje pisma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77" name="Obraz1" descr=""/>
          <p:cNvPicPr/>
          <p:nvPr/>
        </p:nvPicPr>
        <p:blipFill>
          <a:blip r:embed="rId1"/>
          <a:stretch/>
        </p:blipFill>
        <p:spPr>
          <a:xfrm>
            <a:off x="514440" y="181368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Odmiany kroju pisma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79" name="Obraz1" descr=""/>
          <p:cNvPicPr/>
          <p:nvPr/>
        </p:nvPicPr>
        <p:blipFill>
          <a:blip r:embed="rId1"/>
          <a:stretch/>
        </p:blipFill>
        <p:spPr>
          <a:xfrm>
            <a:off x="514440" y="176544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Definicje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3f2705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rgbClr val="3f2705"/>
                </a:solidFill>
                <a:latin typeface="Jost"/>
                <a:ea typeface="SimSun"/>
              </a:rPr>
              <a:t>Majuskuły – wielkie litery, czasem zwane również „wersalikami”.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3f2705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rgbClr val="3f2705"/>
                </a:solidFill>
                <a:latin typeface="Jost"/>
                <a:ea typeface="SimSun"/>
              </a:rPr>
              <a:t>Minuskuły – małe litery.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3f2705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rgbClr val="3f2705"/>
                </a:solidFill>
                <a:latin typeface="Jost"/>
                <a:ea typeface="SimSun"/>
              </a:rPr>
              <a:t>Kapitaliki – litery o kształtach nawiązujących do majuskuł, ale o funkcji minuskuł.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3f2705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rgbClr val="3f2705"/>
                </a:solidFill>
                <a:latin typeface="Jost"/>
                <a:ea typeface="SimSun"/>
              </a:rPr>
              <a:t>Szeryfy – ozdobne elementy znaków pisma.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8c1504"/>
                </a:solidFill>
                <a:latin typeface="Jost"/>
                <a:ea typeface="SimSun"/>
              </a:rPr>
              <a:t>Wersaliki i kapitaliki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pic>
        <p:nvPicPr>
          <p:cNvPr id="83" name="Obraz1" descr=""/>
          <p:cNvPicPr/>
          <p:nvPr/>
        </p:nvPicPr>
        <p:blipFill>
          <a:blip r:embed="rId1"/>
          <a:stretch/>
        </p:blipFill>
        <p:spPr>
          <a:xfrm>
            <a:off x="514440" y="1753920"/>
            <a:ext cx="8115120" cy="433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LibreOffice/24.2.1.2$Windows_X86_64 LibreOffice_project/db4def46b0453cc22e2d0305797cf981b68ef5ac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2023-11-10T15:09:01Z</dcterms:created>
  <dc:creator/>
  <dc:description/>
  <dc:language>pl-PL</dc:language>
  <cp:lastModifiedBy/>
  <dcterms:modified xsi:type="dcterms:W3CDTF">2024-03-10T00:05:18Z</dcterms:modified>
  <cp:revision>1</cp:revision>
  <dc:subject/>
  <dc:title/>
</cp:coreProperties>
</file>